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84" r:id="rId2"/>
    <p:sldId id="391" r:id="rId3"/>
    <p:sldId id="392" r:id="rId4"/>
    <p:sldId id="393" r:id="rId5"/>
    <p:sldId id="294" r:id="rId6"/>
    <p:sldId id="292" r:id="rId7"/>
    <p:sldId id="289" r:id="rId8"/>
    <p:sldId id="399" r:id="rId9"/>
    <p:sldId id="310" r:id="rId10"/>
    <p:sldId id="398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8"/>
    <p:restoredTop sz="93684" autoAdjust="0"/>
  </p:normalViewPr>
  <p:slideViewPr>
    <p:cSldViewPr snapToGrid="0" snapToObjects="1">
      <p:cViewPr varScale="1">
        <p:scale>
          <a:sx n="66" d="100"/>
          <a:sy n="66" d="100"/>
        </p:scale>
        <p:origin x="-10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5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A00B0-C054-4113-9E55-60397FEC3545}" type="datetimeFigureOut">
              <a:rPr lang="en-GB" smtClean="0"/>
              <a:pPr/>
              <a:t>07/02/2019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E84C6-8CF0-4D35-9471-631A69F9CE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9265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BBE4C-16A1-9E4B-AC56-A7FA196E9EB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4119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4B10-DF16-5B42-B7CE-202AD71016F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24085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2184" y="2130427"/>
            <a:ext cx="7013448" cy="1470025"/>
          </a:xfrm>
        </p:spPr>
        <p:txBody>
          <a:bodyPr/>
          <a:lstStyle>
            <a:lvl1pPr algn="ctr">
              <a:defRPr sz="33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8508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493FC-ADBE-45C3-B83A-A0F6D63565EE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9A2E1-11B2-4776-BC90-E912AF5419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194946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53F86-4C75-4B98-BD16-550C34AECFE1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0D8FE-5E8A-41F2-9AF1-7B64EE27B0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27270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406902"/>
            <a:ext cx="7123114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599" y="2906713"/>
            <a:ext cx="7123113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C6911-D412-44EF-9E44-9545CE5FAE49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2BA407-727B-4177-B7A2-3DA0179D55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27628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17320" y="2221994"/>
            <a:ext cx="3528000" cy="390417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6360" y="2221994"/>
            <a:ext cx="3528000" cy="390417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01783-1EAC-4261-9BAE-337FBDF01730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4F9F7-440A-4462-AAE7-CB6A121D2E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30396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7320" y="2193481"/>
            <a:ext cx="352800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7320" y="2871216"/>
            <a:ext cx="3528000" cy="32400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7089" y="2193798"/>
            <a:ext cx="352800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7089" y="2871215"/>
            <a:ext cx="3528000" cy="32400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468CD-0516-494C-B443-8D5EAB7A9E54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A0014-0405-4DA9-9E54-756462DA97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08534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B6207-4814-4F32-BC30-32FB093B801D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81698-6B3E-4C9A-80DB-423FFC0B39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845218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6F86E-D36E-4C72-9948-B306CE6F1620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87750-A9E6-4A51-AF25-057F1055C2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388840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1" y="1069848"/>
            <a:ext cx="3008313" cy="11051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6008" y="1069848"/>
            <a:ext cx="4050792" cy="505631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1" y="2203704"/>
            <a:ext cx="3008313" cy="392245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CF836-E007-4608-8830-61605C63DE62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7D442-9C41-4D12-B85D-92D692A803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6170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944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68944" y="1179577"/>
            <a:ext cx="5486400" cy="354799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GB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68944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22C9C-6B84-4D74-B21B-F3464D5A2768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133DA-4F6F-4080-8F2A-0E61FBB279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5654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3F9D5-8E7B-40F9-AA38-691F47C1FEC4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925F74-00BB-474B-80CD-697A82554E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189294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69848"/>
            <a:ext cx="2057400" cy="505631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5024" y="1069848"/>
            <a:ext cx="5141976" cy="505631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49F10-F8F3-4004-9C90-0800C365A59F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3B116C-E47A-49CF-B7F1-EA29B041B4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703669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417638" y="977900"/>
            <a:ext cx="72691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17638" y="2166940"/>
            <a:ext cx="7269162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E167DAE-4878-4EFB-8D78-5CA3922A89F9}" type="datetimeFigureOut">
              <a:rPr lang="en-US" altLang="en-US"/>
              <a:pPr>
                <a:defRPr/>
              </a:pPr>
              <a:t>2/7/2019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3110F8DB-28BE-4E51-96AA-E026B2BD527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27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5345" y="1056341"/>
            <a:ext cx="7644208" cy="5326180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uk" b="1" i="0" u="none" baseline="0" dirty="0"/>
              <a:t>Для чого приділяти увагу переходам?</a:t>
            </a:r>
          </a:p>
          <a:p>
            <a:pPr marL="0" indent="0" algn="l" rtl="0">
              <a:buNone/>
            </a:pPr>
            <a:r>
              <a:rPr lang="uk" sz="2000" b="1" i="0" u="none" baseline="0" dirty="0"/>
              <a:t>Діти й молоді люди здійснюють багато переходів, коли починають ходити до навчального закладу або змінюють його.  Ці переходи можуть бути захоплюючими, але також і джерелом стресу.</a:t>
            </a:r>
          </a:p>
          <a:p>
            <a:pPr marL="0" indent="0" algn="l" rtl="0">
              <a:buNone/>
            </a:pPr>
            <a:endParaRPr lang="uk" sz="2000" dirty="0"/>
          </a:p>
          <a:p>
            <a:pPr algn="l" rtl="0"/>
            <a:r>
              <a:rPr lang="uk" sz="2000" b="0" i="0" u="none" baseline="0" dirty="0"/>
              <a:t>Початок відвідування дитячого садка або школи;</a:t>
            </a:r>
          </a:p>
          <a:p>
            <a:pPr algn="l" rtl="0"/>
            <a:r>
              <a:rPr lang="uk" sz="2000" b="0" i="0" u="none" baseline="0" dirty="0"/>
              <a:t>Зміни, що відбуваються у дитячому </a:t>
            </a:r>
            <a:r>
              <a:rPr lang="uk" sz="2000" b="0" i="0" u="none" baseline="0" dirty="0" smtClean="0"/>
              <a:t>садку;</a:t>
            </a:r>
            <a:endParaRPr lang="uk" sz="2000" b="0" i="1" u="none" baseline="0" dirty="0"/>
          </a:p>
          <a:p>
            <a:pPr algn="l" rtl="0"/>
            <a:r>
              <a:rPr lang="uk" sz="2000" b="0" i="0" u="none" baseline="0" dirty="0"/>
              <a:t>Перехід </a:t>
            </a:r>
            <a:r>
              <a:rPr lang="uk" sz="2000" b="0" i="0" u="none" baseline="0" dirty="0" smtClean="0"/>
              <a:t>до іншого </a:t>
            </a:r>
            <a:r>
              <a:rPr lang="uk" sz="2000" b="0" i="0" u="none" baseline="0" dirty="0"/>
              <a:t>навчального закладу.</a:t>
            </a:r>
          </a:p>
          <a:p>
            <a:pPr marL="0" indent="0" algn="l" rtl="0">
              <a:buNone/>
            </a:pPr>
            <a:endParaRPr lang="uk" sz="2000" dirty="0"/>
          </a:p>
          <a:p>
            <a:pPr marL="0" indent="0" algn="l" rtl="0">
              <a:buNone/>
            </a:pPr>
            <a:r>
              <a:rPr lang="uk" sz="2000" b="0" i="0" u="none" baseline="0" dirty="0"/>
              <a:t>В будь-якому з цих випадків перехід – це визначальний момент, і те, як дитину супроводжують і підтримують на цьому етапі, може істотно вплинути на усі її подальші життєві перспективи.</a:t>
            </a:r>
          </a:p>
          <a:p>
            <a:pPr marL="0" indent="0" algn="l" rtl="0">
              <a:buNone/>
            </a:pPr>
            <a:r>
              <a:rPr lang="uk" sz="2000" b="0" i="0" u="none" baseline="0" dirty="0"/>
              <a:t> </a:t>
            </a:r>
          </a:p>
          <a:p>
            <a:pPr marL="0" indent="0" algn="l" rtl="0">
              <a:buNone/>
            </a:pPr>
            <a:endParaRPr lang="uk" sz="2000" dirty="0"/>
          </a:p>
        </p:txBody>
      </p:sp>
    </p:spTree>
    <p:extLst>
      <p:ext uri="{BB962C8B-B14F-4D97-AF65-F5344CB8AC3E}">
        <p14:creationId xmlns="" xmlns:p14="http://schemas.microsoft.com/office/powerpoint/2010/main" val="876311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4397"/>
          </a:xfrm>
        </p:spPr>
        <p:txBody>
          <a:bodyPr/>
          <a:lstStyle/>
          <a:p>
            <a:pPr algn="l" rtl="0"/>
            <a:r>
              <a:rPr lang="uk" b="0" i="0" u="none" baseline="0" dirty="0"/>
              <a:t>                          </a:t>
            </a:r>
            <a:r>
              <a:rPr lang="uk" b="0" i="0" u="none" baseline="0" dirty="0">
                <a:solidFill>
                  <a:schemeClr val="bg1"/>
                </a:solidFill>
              </a:rPr>
              <a:t>Перехід – визначення?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169035"/>
            <a:ext cx="7620000" cy="5688965"/>
          </a:xfr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uk" sz="2400" b="0" i="0" u="none" baseline="0" dirty="0"/>
              <a:t>Дехто вважає перехід з дошкільного закладу до початкової школи важливим випробуванням для дитини, успішне проходження якого дасть дитині можливість зростати й навчатися, а також навчить її краще пристосовуватися до змін у майбутньому.</a:t>
            </a:r>
          </a:p>
          <a:p>
            <a:pPr marL="0" indent="0" algn="l" rtl="0">
              <a:buNone/>
            </a:pPr>
            <a:endParaRPr lang="uk" sz="2400" dirty="0"/>
          </a:p>
          <a:p>
            <a:pPr marL="0" indent="0" algn="l" rtl="0">
              <a:buNone/>
            </a:pPr>
            <a:r>
              <a:rPr lang="uk" sz="2400" b="0" i="0" u="none" baseline="0" dirty="0"/>
              <a:t>Інші наголошують на цілісності життя й освіти дітей (Dunlop &amp; Fabian, 2002; Broström &amp; Wagner</a:t>
            </a:r>
            <a:r>
              <a:rPr lang="uk" sz="2600" b="0" i="0" u="none" baseline="0" dirty="0"/>
              <a:t>, </a:t>
            </a:r>
            <a:r>
              <a:rPr lang="uk" sz="2400" b="0" i="0" u="none" baseline="0" dirty="0"/>
              <a:t>2003</a:t>
            </a:r>
            <a:r>
              <a:rPr lang="uk" sz="2400" b="0" i="0" u="none" baseline="0" dirty="0" smtClean="0"/>
              <a:t>).</a:t>
            </a:r>
          </a:p>
          <a:p>
            <a:pPr marL="0" indent="0" algn="l" rtl="0">
              <a:buFontTx/>
              <a:buChar char="-"/>
            </a:pPr>
            <a:r>
              <a:rPr lang="ru-RU" dirty="0" err="1" smtClean="0"/>
              <a:t>п</a:t>
            </a:r>
            <a:r>
              <a:rPr lang="uk" dirty="0" smtClean="0"/>
              <a:t>ерехід з сім</a:t>
            </a:r>
            <a:r>
              <a:rPr lang="en-US" dirty="0" smtClean="0"/>
              <a:t>’</a:t>
            </a:r>
            <a:r>
              <a:rPr lang="uk-UA" dirty="0" smtClean="0"/>
              <a:t>ї до садочка;</a:t>
            </a:r>
          </a:p>
          <a:p>
            <a:pPr marL="0" indent="0" algn="l" rtl="0">
              <a:buFontTx/>
              <a:buChar char="-"/>
            </a:pPr>
            <a:r>
              <a:rPr lang="uk-UA" sz="2400" b="0" i="0" u="none" baseline="0" dirty="0" smtClean="0"/>
              <a:t>перехід з центрів раннього вручання;</a:t>
            </a:r>
          </a:p>
          <a:p>
            <a:pPr marL="0" indent="0" algn="l" rtl="0">
              <a:buFontTx/>
              <a:buChar char="-"/>
            </a:pPr>
            <a:r>
              <a:rPr lang="uk-UA" dirty="0" smtClean="0"/>
              <a:t>перехід з садочка до садочка</a:t>
            </a:r>
            <a:endParaRPr lang="uk" sz="2400" b="0" i="0" u="none" baseline="0" dirty="0"/>
          </a:p>
          <a:p>
            <a:pPr marL="0" indent="0" algn="l" rtl="0">
              <a:buNone/>
            </a:pPr>
            <a:r>
              <a:rPr lang="uk" sz="2400" b="0" i="0" u="none" baseline="0" dirty="0"/>
              <a:t> </a:t>
            </a:r>
          </a:p>
          <a:p>
            <a:pPr marL="0" indent="0" algn="l" rtl="0">
              <a:buNone/>
            </a:pPr>
            <a:r>
              <a:rPr lang="uk" sz="2400" b="1" i="0" u="none" baseline="0" dirty="0"/>
              <a:t>Попри існування різних визначень і точок зору, загальновизнаною є необхідність тих чи інших практик щодо переходу </a:t>
            </a:r>
            <a:r>
              <a:rPr lang="uk" sz="2400" b="0" i="0" u="none" baseline="0" dirty="0"/>
              <a:t>(Kagan &amp; Neuman, 1998)</a:t>
            </a:r>
          </a:p>
          <a:p>
            <a:pPr marL="0" indent="0" algn="l" rtl="0">
              <a:buNone/>
            </a:pPr>
            <a:endParaRPr lang="uk" dirty="0"/>
          </a:p>
        </p:txBody>
      </p:sp>
    </p:spTree>
    <p:extLst>
      <p:ext uri="{BB962C8B-B14F-4D97-AF65-F5344CB8AC3E}">
        <p14:creationId xmlns="" xmlns:p14="http://schemas.microsoft.com/office/powerpoint/2010/main" val="1714108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b="0" i="0" u="none" baseline="0"/>
              <a:t>Ефективні переходи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uk" sz="2400" b="1" i="1" u="none" baseline="0" dirty="0"/>
              <a:t>Найкращим з можливих переходів є той, у якому кінець і початок з'єднуються воєдино, створюючи плавний, безперешкодний рух з одного середовища до іншого зі збереженням елементів старого до того часу, поки нове не стане здаватися безпечним та знайомим.</a:t>
            </a:r>
          </a:p>
          <a:p>
            <a:pPr marL="0" indent="0" algn="l" rtl="0">
              <a:buNone/>
            </a:pPr>
            <a:r>
              <a:rPr lang="uk" sz="2800" b="0" i="0" u="none" baseline="0" dirty="0" smtClean="0">
                <a:solidFill>
                  <a:srgbClr val="0000FF"/>
                </a:solidFill>
              </a:rPr>
              <a:t>Перехід </a:t>
            </a:r>
            <a:r>
              <a:rPr lang="uk" sz="2800" b="0" i="0" u="none" baseline="0" dirty="0">
                <a:solidFill>
                  <a:srgbClr val="0000FF"/>
                </a:solidFill>
              </a:rPr>
              <a:t>– це </a:t>
            </a:r>
            <a:r>
              <a:rPr lang="uk" sz="2800" b="0" i="1" u="none" baseline="0" dirty="0">
                <a:solidFill>
                  <a:srgbClr val="0000FF"/>
                </a:solidFill>
              </a:rPr>
              <a:t>процес </a:t>
            </a:r>
          </a:p>
          <a:p>
            <a:pPr marL="0" indent="0" algn="l" rtl="0">
              <a:buNone/>
            </a:pPr>
            <a:endParaRPr lang="uk" dirty="0"/>
          </a:p>
        </p:txBody>
      </p:sp>
    </p:spTree>
    <p:extLst>
      <p:ext uri="{BB962C8B-B14F-4D97-AF65-F5344CB8AC3E}">
        <p14:creationId xmlns="" xmlns:p14="http://schemas.microsoft.com/office/powerpoint/2010/main" val="2416031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0722" y="1600200"/>
            <a:ext cx="4916078" cy="4525963"/>
          </a:xfr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uk" b="0" i="1" u="none" baseline="0" dirty="0"/>
              <a:t>Перехід – це процес, який відбувається впродовж певного проміжку часу: від того моменту, коли діти починають готуватися до приходу до навчального закладу, до того часу, коли вони повністю пристосовуються до нового середовища. Він не є одномоментною подією, як-от, наприклад, день або тиждень початку навчання.</a:t>
            </a:r>
            <a:endParaRPr lang="uk" dirty="0"/>
          </a:p>
          <a:p>
            <a:pPr marL="0" indent="0" algn="l" rtl="0">
              <a:buNone/>
            </a:pPr>
            <a:r>
              <a:rPr lang="uk" b="0" i="0" u="none" baseline="0" dirty="0"/>
              <a:t>(Hirst et al 2011:11)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351272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2090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b="0" i="0" u="none" baseline="0"/>
              <a:t>Перехід – це процес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0614" y="1777285"/>
            <a:ext cx="7476186" cy="4869890"/>
          </a:xfrm>
        </p:spPr>
        <p:txBody>
          <a:bodyPr>
            <a:normAutofit fontScale="92500"/>
          </a:bodyPr>
          <a:lstStyle/>
          <a:p>
            <a:pPr marL="0" indent="0" algn="l" rtl="0">
              <a:buNone/>
            </a:pPr>
            <a:r>
              <a:rPr lang="uk" b="0" i="1" u="none" baseline="0" dirty="0"/>
              <a:t>Приділяється увага періоду переходу та підготовці, що потрібна дітям, їхнім сім'ям та педагогам для того, щоб зробити досвід переходу успішним і позитивним для дітей, коли вони розпочнуть навчання </a:t>
            </a:r>
            <a:r>
              <a:rPr lang="uk" sz="1900" b="0" i="0" u="none" baseline="0" dirty="0"/>
              <a:t>(Hirst et al 2011:13)</a:t>
            </a:r>
            <a:endParaRPr lang="uk" sz="1900" i="1" dirty="0"/>
          </a:p>
          <a:p>
            <a:pPr marL="0" indent="0" algn="l" rtl="0">
              <a:buNone/>
            </a:pPr>
            <a:endParaRPr lang="uk" b="0" i="0" u="none" baseline="0" dirty="0" smtClean="0">
              <a:solidFill>
                <a:srgbClr val="0000FF"/>
              </a:solidFill>
            </a:endParaRPr>
          </a:p>
          <a:p>
            <a:pPr marL="0" indent="0" algn="l" rtl="0">
              <a:buNone/>
            </a:pPr>
            <a:r>
              <a:rPr lang="uk" b="0" i="0" u="none" baseline="0" dirty="0" smtClean="0">
                <a:solidFill>
                  <a:srgbClr val="0000FF"/>
                </a:solidFill>
              </a:rPr>
              <a:t>Якого </a:t>
            </a:r>
            <a:r>
              <a:rPr lang="uk" b="0" i="0" u="none" baseline="0" dirty="0">
                <a:solidFill>
                  <a:srgbClr val="0000FF"/>
                </a:solidFill>
              </a:rPr>
              <a:t>роду підготовка може бути потрібна для:</a:t>
            </a:r>
          </a:p>
          <a:p>
            <a:pPr marL="0" indent="0" algn="l" rtl="0">
              <a:buNone/>
            </a:pPr>
            <a:r>
              <a:rPr lang="uk" sz="2800" b="0" i="0" u="none" baseline="0" dirty="0"/>
              <a:t>дітей,</a:t>
            </a:r>
          </a:p>
          <a:p>
            <a:pPr marL="0" indent="0" algn="l" rtl="0">
              <a:buNone/>
            </a:pPr>
            <a:r>
              <a:rPr lang="uk" sz="2800" b="0" i="0" u="none" baseline="0" dirty="0"/>
              <a:t>їхніх сімей,</a:t>
            </a:r>
          </a:p>
          <a:p>
            <a:pPr marL="0" indent="0" algn="l" rtl="0">
              <a:buNone/>
            </a:pPr>
            <a:r>
              <a:rPr lang="uk" sz="2800" b="0" i="0" u="none" baseline="0" dirty="0"/>
              <a:t>вчителів та вихователів,</a:t>
            </a:r>
          </a:p>
          <a:p>
            <a:pPr marL="0" indent="0" algn="l" rtl="0">
              <a:buNone/>
            </a:pPr>
            <a:r>
              <a:rPr lang="uk" sz="2800" b="0" i="0" u="none" baseline="0" dirty="0"/>
              <a:t>навчальних закладів,</a:t>
            </a:r>
          </a:p>
          <a:p>
            <a:pPr marL="0" indent="0" algn="l" rtl="0">
              <a:buNone/>
            </a:pPr>
            <a:r>
              <a:rPr lang="uk" sz="2800" b="0" i="0" u="none" baseline="0" dirty="0"/>
              <a:t>інших органів?</a:t>
            </a:r>
          </a:p>
          <a:p>
            <a:pPr marL="0" indent="0" algn="l" rtl="0">
              <a:buNone/>
            </a:pPr>
            <a:endParaRPr lang="uk" dirty="0"/>
          </a:p>
        </p:txBody>
      </p:sp>
    </p:spTree>
    <p:extLst>
      <p:ext uri="{BB962C8B-B14F-4D97-AF65-F5344CB8AC3E}">
        <p14:creationId xmlns="" xmlns:p14="http://schemas.microsoft.com/office/powerpoint/2010/main" val="3513556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uk" b="0" i="0" u="none" baseline="0"/>
              <a:t>Деякі зміни, до яких може довестися пристосовуватися дітям: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7638" y="1600200"/>
            <a:ext cx="7269162" cy="5257800"/>
          </a:xfrm>
        </p:spPr>
        <p:txBody>
          <a:bodyPr>
            <a:normAutofit/>
          </a:bodyPr>
          <a:lstStyle/>
          <a:p>
            <a:endParaRPr lang="uk" sz="2000" dirty="0"/>
          </a:p>
          <a:p>
            <a:pPr algn="l" rtl="0"/>
            <a:r>
              <a:rPr lang="uk" sz="2000" b="0" i="0" u="none" baseline="0"/>
              <a:t>залишити домашнє середовище,</a:t>
            </a:r>
          </a:p>
          <a:p>
            <a:pPr algn="l" rtl="0"/>
            <a:r>
              <a:rPr lang="uk" sz="2000" b="0" i="0" u="none" baseline="0"/>
              <a:t>перейти до іншого/більшого середовища з іншою територією,</a:t>
            </a:r>
          </a:p>
          <a:p>
            <a:pPr algn="l" rtl="0"/>
            <a:r>
              <a:rPr lang="uk" sz="2000" b="0" i="0" u="none" baseline="0"/>
              <a:t>більша частка дітей по відношенню до дорослих,</a:t>
            </a:r>
          </a:p>
          <a:p>
            <a:pPr algn="l" rtl="0"/>
            <a:r>
              <a:rPr lang="uk" sz="2000" b="0" i="0" u="none" baseline="0"/>
              <a:t>заводити нових друзів,</a:t>
            </a:r>
          </a:p>
          <a:p>
            <a:pPr algn="l" rtl="0"/>
            <a:r>
              <a:rPr lang="uk" sz="2000" b="0" i="0" u="none" baseline="0"/>
              <a:t>інші стосунки,</a:t>
            </a:r>
          </a:p>
          <a:p>
            <a:pPr algn="l" rtl="0"/>
            <a:r>
              <a:rPr lang="uk" sz="2000" b="0" i="0" u="none" baseline="0"/>
              <a:t>інші підходи, </a:t>
            </a:r>
          </a:p>
          <a:p>
            <a:pPr algn="l" rtl="0"/>
            <a:r>
              <a:rPr lang="uk" sz="2000" b="0" i="0" u="none" baseline="0"/>
              <a:t>інші очікування,</a:t>
            </a:r>
          </a:p>
          <a:p>
            <a:pPr algn="l" rtl="0"/>
            <a:r>
              <a:rPr lang="uk" sz="2000" b="0" i="0" u="none" baseline="0"/>
              <a:t>інші етичні норми й культура,</a:t>
            </a:r>
          </a:p>
          <a:p>
            <a:pPr algn="l" rtl="0"/>
            <a:r>
              <a:rPr lang="uk" sz="2000" b="0" i="0" u="none" baseline="0"/>
              <a:t>очікування батьків.</a:t>
            </a:r>
          </a:p>
          <a:p>
            <a:pPr marL="0" indent="0" algn="l" rtl="0">
              <a:buNone/>
            </a:pPr>
            <a:r>
              <a:rPr lang="uk" sz="2000" b="0" i="0" u="none" baseline="0"/>
              <a:t>(на основі Hirst et al 2011: 14)</a:t>
            </a:r>
          </a:p>
          <a:p>
            <a:pPr marL="0" indent="0" algn="l" rtl="0">
              <a:buNone/>
            </a:pPr>
            <a:endParaRPr lang="uk" sz="2000" dirty="0"/>
          </a:p>
          <a:p>
            <a:pPr marL="0" indent="0" algn="l" rtl="0">
              <a:buNone/>
            </a:pPr>
            <a:endParaRPr lang="uk" sz="2000" dirty="0"/>
          </a:p>
          <a:p>
            <a:endParaRPr lang="uk" sz="2000" dirty="0"/>
          </a:p>
        </p:txBody>
      </p:sp>
    </p:spTree>
    <p:extLst>
      <p:ext uri="{BB962C8B-B14F-4D97-AF65-F5344CB8AC3E}">
        <p14:creationId xmlns="" xmlns:p14="http://schemas.microsoft.com/office/powerpoint/2010/main" val="369146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964" y="831272"/>
            <a:ext cx="7730836" cy="1108363"/>
          </a:xfrm>
        </p:spPr>
        <p:txBody>
          <a:bodyPr>
            <a:normAutofit/>
          </a:bodyPr>
          <a:lstStyle/>
          <a:p>
            <a:pPr algn="l" rtl="0"/>
            <a:r>
              <a:rPr lang="uk" sz="4000" b="0" i="0" u="none" baseline="0"/>
              <a:t>Важливо пам'ятати...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8364" y="1939634"/>
            <a:ext cx="7578436" cy="4918365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uk" sz="2600" b="0" i="0" u="none" baseline="0"/>
              <a:t>Якщо просто помістити дитину з особливими потребами у певне середовище з її однолітками, це не гарантує належного її включення.</a:t>
            </a:r>
          </a:p>
          <a:p>
            <a:pPr marL="0" indent="0" algn="l" rtl="0">
              <a:buNone/>
            </a:pPr>
            <a:r>
              <a:rPr lang="uk" sz="2600" b="0" i="0" u="none" baseline="0"/>
              <a:t>Для того, щоб задовольнити індивідуальні навчальні та розвиткові потреби дитини, важливо, щоб навчальний процес був персоналізованим (або «орієнтованим на дитину»). Що це означає?</a:t>
            </a:r>
          </a:p>
          <a:p>
            <a:pPr marL="0" indent="0" algn="l" rtl="0">
              <a:buNone/>
            </a:pPr>
            <a:r>
              <a:rPr lang="uk" sz="2600" b="0" i="0" u="none" baseline="0"/>
              <a:t>Ефективне спостереження допомагає нам досягти цієї мети, а також допомагає нам зробити інклюзію </a:t>
            </a:r>
            <a:r>
              <a:rPr lang="uk" sz="2600" b="1" i="0" u="none" baseline="0"/>
              <a:t>змістовною </a:t>
            </a:r>
            <a:r>
              <a:rPr lang="uk" sz="2600" b="0" i="0" u="none" baseline="0"/>
              <a:t>та </a:t>
            </a:r>
            <a:r>
              <a:rPr lang="uk" sz="2600" b="1" i="0" u="none" baseline="0"/>
              <a:t>осмисленою</a:t>
            </a:r>
            <a:r>
              <a:rPr lang="uk" b="0" i="0" u="none" baseline="0"/>
              <a:t>.</a:t>
            </a:r>
          </a:p>
          <a:p>
            <a:pPr marL="0" indent="0" algn="ctr" rtl="0">
              <a:buNone/>
            </a:pPr>
            <a:endParaRPr lang="uk" dirty="0"/>
          </a:p>
          <a:p>
            <a:pPr marL="0" indent="0" algn="l" rtl="0">
              <a:buNone/>
            </a:pPr>
            <a:endParaRPr lang="uk" dirty="0"/>
          </a:p>
        </p:txBody>
      </p:sp>
    </p:spTree>
    <p:extLst>
      <p:ext uri="{BB962C8B-B14F-4D97-AF65-F5344CB8AC3E}">
        <p14:creationId xmlns="" xmlns:p14="http://schemas.microsoft.com/office/powerpoint/2010/main" val="1360263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38" y="1108364"/>
            <a:ext cx="7269162" cy="748145"/>
          </a:xfrm>
        </p:spPr>
        <p:txBody>
          <a:bodyPr>
            <a:normAutofit fontScale="90000"/>
          </a:bodyPr>
          <a:lstStyle/>
          <a:p>
            <a:pPr algn="l" rtl="0"/>
            <a:r>
              <a:rPr lang="uk" sz="3100" b="0" i="0" u="none" baseline="0"/>
              <a:t>Для </a:t>
            </a:r>
            <a:r>
              <a:rPr lang="uk" sz="3100" b="0" i="1" u="none" baseline="0"/>
              <a:t>усіх </a:t>
            </a:r>
            <a:r>
              <a:rPr lang="uk" sz="3100" b="0" i="0" u="none" baseline="0"/>
              <a:t>дітей – сприяння ефективному переходу передбачає:</a:t>
            </a:r>
            <a:r>
              <a:rPr lang="uk" sz="4000"/>
              <a:t/>
            </a:r>
            <a:br>
              <a:rPr lang="uk" sz="4000"/>
            </a:br>
            <a:endParaRPr lang="uk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5236" y="1856509"/>
            <a:ext cx="7661564" cy="4777086"/>
          </a:xfrm>
        </p:spPr>
        <p:txBody>
          <a:bodyPr>
            <a:normAutofit fontScale="25000" lnSpcReduction="20000"/>
          </a:bodyPr>
          <a:lstStyle/>
          <a:p>
            <a:pPr marL="0" indent="0" algn="l" rtl="0">
              <a:buNone/>
            </a:pPr>
            <a:r>
              <a:rPr lang="uk" sz="7200" b="1" i="0" u="none" baseline="0"/>
              <a:t>Підтримку й підготовку дітей:</a:t>
            </a:r>
          </a:p>
          <a:p>
            <a:pPr lvl="0" algn="l" rtl="0"/>
            <a:r>
              <a:rPr lang="uk" sz="7200" b="0" i="0" u="none" baseline="0"/>
              <a:t>можливості для дітей почати формувати відносини – </a:t>
            </a:r>
            <a:r>
              <a:rPr lang="uk" sz="7200" b="1" i="0" u="none" baseline="0">
                <a:solidFill>
                  <a:srgbClr val="0000FF"/>
                </a:solidFill>
              </a:rPr>
              <a:t>Як?</a:t>
            </a:r>
            <a:endParaRPr lang="uk" sz="7200" b="1" dirty="0">
              <a:solidFill>
                <a:srgbClr val="0000FF"/>
              </a:solidFill>
            </a:endParaRPr>
          </a:p>
          <a:p>
            <a:pPr lvl="0" algn="l" rtl="0"/>
            <a:r>
              <a:rPr lang="uk" sz="7200" b="0" i="0" u="none" baseline="0"/>
              <a:t>запрошення дітей та сімей до візитів – </a:t>
            </a:r>
            <a:r>
              <a:rPr lang="uk" sz="7200" b="1" i="0" u="none" baseline="0">
                <a:solidFill>
                  <a:srgbClr val="0000FF"/>
                </a:solidFill>
              </a:rPr>
              <a:t>Яких саме візитів?</a:t>
            </a:r>
            <a:endParaRPr lang="uk" sz="7200" b="1" dirty="0">
              <a:solidFill>
                <a:srgbClr val="0000FF"/>
              </a:solidFill>
            </a:endParaRPr>
          </a:p>
          <a:p>
            <a:pPr lvl="0" algn="l" rtl="0"/>
            <a:r>
              <a:rPr lang="uk" sz="7200" b="0" i="0" u="none" baseline="0"/>
              <a:t>передбачення певної підготовки та розповсюдження інформації через заходи з навчання в домашніх умовах, наприклад літні буклети, спогади у коробці з-під взуття – </a:t>
            </a:r>
            <a:r>
              <a:rPr lang="uk" sz="7200" b="1" i="0" u="none" baseline="0">
                <a:solidFill>
                  <a:srgbClr val="0000FF"/>
                </a:solidFill>
              </a:rPr>
              <a:t>Що ще?</a:t>
            </a:r>
            <a:endParaRPr lang="uk" sz="7200" b="1" dirty="0"/>
          </a:p>
          <a:p>
            <a:pPr marL="0" lvl="0" indent="0" algn="l" rtl="0">
              <a:buNone/>
            </a:pPr>
            <a:endParaRPr lang="uk" sz="7200" b="1" dirty="0"/>
          </a:p>
          <a:p>
            <a:pPr marL="0" lvl="0" indent="0" algn="l" rtl="0">
              <a:buNone/>
            </a:pPr>
            <a:r>
              <a:rPr lang="uk" sz="7200" b="1" i="0" u="none" baseline="0"/>
              <a:t>Залучення та участь батьків</a:t>
            </a:r>
            <a:endParaRPr lang="uk" sz="7200" dirty="0"/>
          </a:p>
          <a:p>
            <a:pPr lvl="0" algn="l" rtl="0"/>
            <a:r>
              <a:rPr lang="uk" sz="7200" b="0" i="0" u="none" baseline="0"/>
              <a:t> телефонні або особисті контакти з сім'ями, щоб почати обмінюватися інформацією, та сімейні зустрічі, щоб поділитися очікуваннями – </a:t>
            </a:r>
            <a:r>
              <a:rPr lang="uk" sz="7200" b="1" i="0" u="none" baseline="0">
                <a:solidFill>
                  <a:srgbClr val="0000FF"/>
                </a:solidFill>
              </a:rPr>
              <a:t>Коли і для чого? Якою саме інформацією?</a:t>
            </a:r>
          </a:p>
          <a:p>
            <a:pPr lvl="0" algn="l" rtl="0"/>
            <a:r>
              <a:rPr lang="uk" sz="7200" b="0" i="0" u="none" baseline="0"/>
              <a:t> організація можливостей зустрічей з іншими сім'ями – </a:t>
            </a:r>
            <a:r>
              <a:rPr lang="uk" sz="7200" b="1" i="0" u="none" baseline="0">
                <a:solidFill>
                  <a:srgbClr val="0000FF"/>
                </a:solidFill>
              </a:rPr>
              <a:t>Як?</a:t>
            </a:r>
          </a:p>
          <a:p>
            <a:pPr lvl="0" algn="l" rtl="0"/>
            <a:r>
              <a:rPr lang="uk" sz="7200" b="0" i="0" u="none" baseline="0"/>
              <a:t>розповсюдження інформації – </a:t>
            </a:r>
            <a:r>
              <a:rPr lang="uk" sz="7200" b="1" i="0" u="none" baseline="0">
                <a:solidFill>
                  <a:srgbClr val="0000FF"/>
                </a:solidFill>
              </a:rPr>
              <a:t>Якої?</a:t>
            </a:r>
          </a:p>
          <a:p>
            <a:pPr lvl="0" algn="l" rtl="0"/>
            <a:r>
              <a:rPr lang="uk" sz="7200" b="0" i="0" u="none" baseline="0"/>
              <a:t>домашні візити – </a:t>
            </a:r>
            <a:r>
              <a:rPr lang="uk" sz="7200" b="1" i="0" u="none" baseline="0">
                <a:solidFill>
                  <a:srgbClr val="0000FF"/>
                </a:solidFill>
              </a:rPr>
              <a:t>Коли і як?</a:t>
            </a:r>
          </a:p>
          <a:p>
            <a:pPr lvl="0" algn="l" rtl="0"/>
            <a:r>
              <a:rPr lang="uk" sz="7200" b="0" i="0" u="none" baseline="0"/>
              <a:t>групи підтримки для батьків – </a:t>
            </a:r>
            <a:r>
              <a:rPr lang="uk" sz="7200" b="1" i="0" u="none" baseline="0">
                <a:solidFill>
                  <a:srgbClr val="0000FF"/>
                </a:solidFill>
              </a:rPr>
              <a:t>Якого роду?</a:t>
            </a:r>
          </a:p>
          <a:p>
            <a:pPr lvl="0" algn="l" rtl="0"/>
            <a:r>
              <a:rPr lang="uk" sz="7200" b="0" i="0" u="none" baseline="0"/>
              <a:t>запрошення відвідати заняття у дитячому садку або</a:t>
            </a:r>
            <a:r>
              <a:rPr lang="uk" sz="8000" b="0" i="0" u="none" baseline="0"/>
              <a:t> прийти на обід – </a:t>
            </a:r>
            <a:r>
              <a:rPr lang="uk" sz="8000" b="1" i="0" u="none" baseline="0">
                <a:solidFill>
                  <a:srgbClr val="0000FF"/>
                </a:solidFill>
              </a:rPr>
              <a:t>Або?</a:t>
            </a:r>
            <a:endParaRPr lang="uk" sz="8000" b="1" dirty="0"/>
          </a:p>
          <a:p>
            <a:pPr lvl="0" algn="l" rtl="0"/>
            <a:endParaRPr lang="uk" dirty="0"/>
          </a:p>
          <a:p>
            <a:pPr lvl="0" algn="l" rtl="0"/>
            <a:endParaRPr lang="uk" dirty="0"/>
          </a:p>
          <a:p>
            <a:endParaRPr lang="uk" sz="1800" dirty="0"/>
          </a:p>
          <a:p>
            <a:pPr marL="0" indent="0" algn="l" rtl="0">
              <a:buNone/>
            </a:pPr>
            <a:endParaRPr lang="uk" sz="1800" dirty="0"/>
          </a:p>
          <a:p>
            <a:pPr marL="0" indent="0" algn="l" rtl="0">
              <a:buNone/>
            </a:pPr>
            <a:endParaRPr lang="uk" sz="1800" dirty="0"/>
          </a:p>
          <a:p>
            <a:pPr marL="0" indent="0" algn="l" rtl="0">
              <a:buNone/>
            </a:pPr>
            <a:endParaRPr lang="uk" sz="1800" dirty="0"/>
          </a:p>
          <a:p>
            <a:pPr marL="0" indent="0" algn="l" rtl="0">
              <a:buNone/>
            </a:pPr>
            <a:endParaRPr lang="uk" sz="1800" dirty="0"/>
          </a:p>
          <a:p>
            <a:pPr marL="0" indent="0" algn="l" rtl="0">
              <a:buNone/>
            </a:pPr>
            <a:endParaRPr lang="uk" sz="1800" dirty="0"/>
          </a:p>
          <a:p>
            <a:pPr marL="0" indent="0" algn="l" rtl="0">
              <a:buNone/>
            </a:pPr>
            <a:endParaRPr lang="uk" sz="1800" dirty="0"/>
          </a:p>
          <a:p>
            <a:pPr marL="0" indent="0" algn="l" rtl="0">
              <a:buNone/>
            </a:pPr>
            <a:endParaRPr lang="uk" sz="1800" dirty="0"/>
          </a:p>
          <a:p>
            <a:pPr marL="0" indent="0" algn="l" rtl="0">
              <a:buNone/>
            </a:pPr>
            <a:endParaRPr lang="uk" sz="1800" dirty="0"/>
          </a:p>
          <a:p>
            <a:pPr marL="0" indent="0" algn="l" rtl="0">
              <a:buNone/>
            </a:pPr>
            <a:r>
              <a:rPr lang="uk" sz="1800" b="0" i="0" u="none" baseline="0"/>
              <a:t>Bohan-Baker and Little (2004)</a:t>
            </a:r>
          </a:p>
        </p:txBody>
      </p:sp>
    </p:spTree>
    <p:extLst>
      <p:ext uri="{BB962C8B-B14F-4D97-AF65-F5344CB8AC3E}">
        <p14:creationId xmlns="" xmlns:p14="http://schemas.microsoft.com/office/powerpoint/2010/main" val="1996691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3592BC-B3DC-0D48-B7E2-E3F148C7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uk" sz="3200" b="1" i="0" u="none" baseline="0"/>
              <a:t>Системи й структури – яка інформація є важливою для Плану переходу?</a:t>
            </a:r>
            <a:endParaRPr lang="uk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BD86D04-95E5-8F44-8931-431D4D5FF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uk" b="1" i="0" u="none" baseline="0"/>
              <a:t>Чітке зазначення:</a:t>
            </a:r>
          </a:p>
          <a:p>
            <a:pPr algn="l" rtl="0"/>
            <a:r>
              <a:rPr lang="uk" b="0" i="0" u="none" baseline="0"/>
              <a:t>участі сім'ї у процесі переходу – </a:t>
            </a:r>
            <a:r>
              <a:rPr lang="uk" b="1" i="1" u="none" baseline="0"/>
              <a:t>коли, хто, як?</a:t>
            </a:r>
            <a:endParaRPr lang="uk" dirty="0"/>
          </a:p>
          <a:p>
            <a:pPr algn="l" rtl="0"/>
            <a:r>
              <a:rPr lang="uk" b="0" i="0" u="none" baseline="0"/>
              <a:t>як дитину готуватимуть до переходу – </a:t>
            </a:r>
            <a:r>
              <a:rPr lang="uk" b="1" i="1" u="none" baseline="0"/>
              <a:t>коли, хто, як?</a:t>
            </a:r>
            <a:endParaRPr lang="uk" dirty="0"/>
          </a:p>
          <a:p>
            <a:pPr algn="l" rtl="0"/>
            <a:r>
              <a:rPr lang="uk" b="0" i="0" u="none" baseline="0"/>
              <a:t>якою інформацією щодо оцінки дитини потрібно поділитися – </a:t>
            </a:r>
            <a:r>
              <a:rPr lang="uk" b="1" i="1" u="none" baseline="0"/>
              <a:t>що, коли, хто, як?</a:t>
            </a:r>
          </a:p>
          <a:p>
            <a:endParaRPr lang="uk" dirty="0"/>
          </a:p>
          <a:p>
            <a:pPr marL="0" indent="0" algn="l" rtl="0">
              <a:buNone/>
            </a:pPr>
            <a:endParaRPr lang="uk" dirty="0"/>
          </a:p>
        </p:txBody>
      </p:sp>
    </p:spTree>
    <p:extLst>
      <p:ext uri="{BB962C8B-B14F-4D97-AF65-F5344CB8AC3E}">
        <p14:creationId xmlns="" xmlns:p14="http://schemas.microsoft.com/office/powerpoint/2010/main" val="3220135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182" y="0"/>
            <a:ext cx="7906125" cy="2078182"/>
          </a:xfrm>
        </p:spPr>
        <p:txBody>
          <a:bodyPr>
            <a:normAutofit/>
          </a:bodyPr>
          <a:lstStyle/>
          <a:p>
            <a:pPr algn="ctr" rtl="0"/>
            <a:r>
              <a:rPr lang="uk"/>
              <a:t/>
            </a:r>
            <a:br>
              <a:rPr lang="uk"/>
            </a:br>
            <a:r>
              <a:rPr lang="uk" sz="2800" b="1" i="0" u="none" baseline="0"/>
              <a:t>Кроки до якості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454" y="1249658"/>
            <a:ext cx="7301345" cy="5608342"/>
          </a:xfrm>
        </p:spPr>
        <p:txBody>
          <a:bodyPr>
            <a:normAutofit fontScale="70000" lnSpcReduction="20000"/>
          </a:bodyPr>
          <a:lstStyle/>
          <a:p>
            <a:endParaRPr lang="uk" dirty="0"/>
          </a:p>
          <a:p>
            <a:pPr marL="0" indent="0" algn="l" rtl="0">
              <a:buNone/>
            </a:pPr>
            <a:r>
              <a:rPr lang="uk" b="1" i="0" u="none" baseline="0" smtClean="0"/>
              <a:t>запитання</a:t>
            </a:r>
            <a:r>
              <a:rPr lang="uk" b="1" i="0" u="none" baseline="0" dirty="0"/>
              <a:t>, які слід поставити собі:</a:t>
            </a:r>
          </a:p>
          <a:p>
            <a:pPr algn="l" rtl="0"/>
            <a:r>
              <a:rPr lang="uk" b="0" i="0" u="none" baseline="0" dirty="0"/>
              <a:t>Чи існує у вас узгоджена політика переходу?</a:t>
            </a:r>
          </a:p>
          <a:p>
            <a:pPr algn="l" rtl="0"/>
            <a:r>
              <a:rPr lang="uk" b="0" i="0" u="none" baseline="0" dirty="0"/>
              <a:t> Чи налагоджені ефективні системи комунікації між місцевими закладами та установами, які могли б допомогти забезпечити єдиний підхід до навчання та плавного переходу дітей?</a:t>
            </a:r>
          </a:p>
          <a:p>
            <a:pPr algn="l" rtl="0"/>
            <a:r>
              <a:rPr lang="uk" b="0" i="0" u="none" baseline="0" dirty="0"/>
              <a:t>Чи заплановані програми, які дають можливість дітям відвідати нові заклади, а новим працівникам – відвідати дітей у їхньому нинішньому закладі?</a:t>
            </a:r>
          </a:p>
          <a:p>
            <a:pPr algn="l" rtl="0"/>
            <a:r>
              <a:rPr lang="uk" b="0" i="0" u="none" baseline="0" dirty="0"/>
              <a:t>Чи отримують діти, які залишають ваш заклад або приходять до нього у нестандартний час року, ту саму якість підтримки на етапі переходу?</a:t>
            </a:r>
          </a:p>
          <a:p>
            <a:pPr algn="l" rtl="0"/>
            <a:r>
              <a:rPr lang="uk" b="0" i="0" u="none" baseline="0" dirty="0"/>
              <a:t>Як фахівці-практики переконуються в тому, що вони слухають і реагують на переживання дітей під час переходу до іншого середовища?</a:t>
            </a:r>
          </a:p>
          <a:p>
            <a:pPr algn="l" rtl="0"/>
            <a:r>
              <a:rPr lang="uk" b="0" i="0" u="none" baseline="0" dirty="0"/>
              <a:t>Чи всім працівникам зрозумілі вимоги щодо передачі відомостей про дітей?</a:t>
            </a:r>
          </a:p>
          <a:p>
            <a:pPr algn="l" rtl="0"/>
            <a:r>
              <a:rPr lang="uk" b="0" i="0" u="none" baseline="0" dirty="0"/>
              <a:t>Як до процесу переходу залучаються батьки та опікуни?</a:t>
            </a:r>
          </a:p>
          <a:p>
            <a:pPr algn="l" rtl="0"/>
            <a:r>
              <a:rPr lang="uk" b="0" i="0" u="none" baseline="0" dirty="0"/>
              <a:t>Чи пропонує команда подальшу підтримку дітям, які починають відвідувати новий заклад?</a:t>
            </a:r>
          </a:p>
          <a:p>
            <a:pPr algn="l" rtl="0"/>
            <a:r>
              <a:rPr lang="uk" b="0" i="0" u="none" baseline="0" dirty="0"/>
              <a:t>Чи здійснює команда регулярний перегляд політик і процедур переходу у консультації з батьками та дітьми?</a:t>
            </a:r>
          </a:p>
          <a:p>
            <a:pPr marL="0" indent="0" algn="l" rtl="0">
              <a:buNone/>
            </a:pPr>
            <a:endParaRPr lang="uk" dirty="0"/>
          </a:p>
        </p:txBody>
      </p:sp>
    </p:spTree>
    <p:extLst>
      <p:ext uri="{BB962C8B-B14F-4D97-AF65-F5344CB8AC3E}">
        <p14:creationId xmlns="" xmlns:p14="http://schemas.microsoft.com/office/powerpoint/2010/main" val="92100314"/>
      </p:ext>
    </p:extLst>
  </p:cSld>
  <p:clrMapOvr>
    <a:masterClrMapping/>
  </p:clrMapOvr>
</p:sld>
</file>

<file path=ppt/theme/theme1.xml><?xml version="1.0" encoding="utf-8"?>
<a:theme xmlns:a="http://schemas.openxmlformats.org/drawingml/2006/main" name="pres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pres6.potx</Template>
  <TotalTime>892</TotalTime>
  <Words>864</Words>
  <Application>Microsoft Office PowerPoint</Application>
  <PresentationFormat>Экран (4:3)</PresentationFormat>
  <Paragraphs>93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pres6</vt:lpstr>
      <vt:lpstr>Слайд 1</vt:lpstr>
      <vt:lpstr>                          Перехід – визначення?</vt:lpstr>
      <vt:lpstr>Ефективні переходи</vt:lpstr>
      <vt:lpstr>Слайд 4</vt:lpstr>
      <vt:lpstr>Перехід – це процес</vt:lpstr>
      <vt:lpstr>Деякі зміни, до яких може довестися пристосовуватися дітям:</vt:lpstr>
      <vt:lpstr>Важливо пам'ятати...</vt:lpstr>
      <vt:lpstr>Для усіх дітей – сприяння ефективному переходу передбачає: </vt:lpstr>
      <vt:lpstr>Системи й структури – яка інформація є важливою для Плану переходу?</vt:lpstr>
      <vt:lpstr> Кроки до якості</vt:lpstr>
    </vt:vector>
  </TitlesOfParts>
  <Company>The University of Edinburgh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should go here</dc:title>
  <dc:creator>Aileen Robertson</dc:creator>
  <cp:lastModifiedBy>Admin</cp:lastModifiedBy>
  <cp:revision>96</cp:revision>
  <dcterms:created xsi:type="dcterms:W3CDTF">2012-04-25T15:10:26Z</dcterms:created>
  <dcterms:modified xsi:type="dcterms:W3CDTF">2019-02-07T18:27:01Z</dcterms:modified>
</cp:coreProperties>
</file>